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5" r:id="rId14"/>
  </p:sldIdLst>
  <p:sldSz cx="12192000" cy="6858000"/>
  <p:notesSz cx="6669088" cy="987266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EF35-C7CE-43B0-B06E-068AA56C9A05}" type="datetimeFigureOut">
              <a:rPr lang="fi-FI" smtClean="0"/>
              <a:t>11.10.2016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1DF29-A5A1-462C-87B7-771BEEC247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81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81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86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9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3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1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4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9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3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3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86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03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CCEA-DBB3-4AA6-B973-A5120DA66ED5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ACBEB-8F8B-4EA2-955B-F03D0E0C5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2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endParaRPr lang="en-GB" b="1" dirty="0"/>
          </a:p>
          <a:p>
            <a:pPr algn="ctr">
              <a:spcBef>
                <a:spcPct val="0"/>
              </a:spcBef>
              <a:buNone/>
            </a:pPr>
            <a:endParaRPr lang="en-US" altLang="pt-PT" b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pt-PT" sz="3200" b="1" dirty="0">
                <a:solidFill>
                  <a:srgbClr val="002060"/>
                </a:solidFill>
              </a:rPr>
              <a:t>5</a:t>
            </a:r>
            <a:r>
              <a:rPr lang="en-US" altLang="pt-PT" sz="3200" b="1" baseline="30000" dirty="0">
                <a:solidFill>
                  <a:srgbClr val="002060"/>
                </a:solidFill>
              </a:rPr>
              <a:t>th </a:t>
            </a:r>
            <a:r>
              <a:rPr lang="en-US" altLang="pt-PT" sz="3200" b="1" dirty="0">
                <a:solidFill>
                  <a:srgbClr val="002060"/>
                </a:solidFill>
              </a:rPr>
              <a:t>EAWOP EARLY CAREER SUMMER SCHOOL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pt-PT" sz="3200" b="1" dirty="0">
                <a:solidFill>
                  <a:srgbClr val="002060"/>
                </a:solidFill>
              </a:rPr>
              <a:t>12</a:t>
            </a:r>
            <a:r>
              <a:rPr lang="en-US" altLang="pt-PT" sz="3200" b="1" baseline="30000" dirty="0">
                <a:solidFill>
                  <a:srgbClr val="002060"/>
                </a:solidFill>
              </a:rPr>
              <a:t>st</a:t>
            </a:r>
            <a:r>
              <a:rPr lang="en-US" altLang="pt-PT" sz="3200" b="1" dirty="0">
                <a:solidFill>
                  <a:srgbClr val="002060"/>
                </a:solidFill>
              </a:rPr>
              <a:t> – 16</a:t>
            </a:r>
            <a:r>
              <a:rPr lang="en-US" altLang="pt-PT" sz="3200" b="1" baseline="30000" dirty="0">
                <a:solidFill>
                  <a:srgbClr val="002060"/>
                </a:solidFill>
              </a:rPr>
              <a:t>th</a:t>
            </a:r>
            <a:r>
              <a:rPr lang="en-US" altLang="pt-PT" sz="3200" b="1" dirty="0">
                <a:solidFill>
                  <a:srgbClr val="002060"/>
                </a:solidFill>
              </a:rPr>
              <a:t> September 2016,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pt-PT" sz="3200" b="1" dirty="0">
                <a:solidFill>
                  <a:srgbClr val="002060"/>
                </a:solidFill>
              </a:rPr>
              <a:t>Aston University, Birmingham, UK</a:t>
            </a:r>
          </a:p>
          <a:p>
            <a:pPr algn="ctr">
              <a:spcBef>
                <a:spcPct val="0"/>
              </a:spcBef>
              <a:buNone/>
            </a:pPr>
            <a:endParaRPr lang="en-US" altLang="pt-PT" sz="3200" b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pt-PT" sz="3200" b="1" dirty="0">
                <a:solidFill>
                  <a:srgbClr val="002060"/>
                </a:solidFill>
              </a:rPr>
              <a:t>EVALUATION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13" y="321280"/>
            <a:ext cx="2923468" cy="128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4" y="436585"/>
            <a:ext cx="2170345" cy="19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15" y="77079"/>
            <a:ext cx="2349520" cy="34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5810" y="476308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b="1" dirty="0"/>
          </a:p>
          <a:p>
            <a:pPr algn="ctr">
              <a:spcBef>
                <a:spcPct val="0"/>
              </a:spcBef>
              <a:buNone/>
            </a:pPr>
            <a:r>
              <a:rPr lang="pt-PT" altLang="pt-PT" b="1" dirty="0"/>
              <a:t>EVALUATION BY THE PARTICIPANTS</a:t>
            </a:r>
          </a:p>
          <a:p>
            <a:pPr marL="0" indent="0">
              <a:buNone/>
            </a:pPr>
            <a:r>
              <a:rPr lang="fi-FI" sz="2600" b="1" dirty="0" smtClean="0"/>
              <a:t>Positive aspects</a:t>
            </a:r>
          </a:p>
          <a:p>
            <a:r>
              <a:rPr lang="fi-FI" sz="2600" dirty="0" smtClean="0"/>
              <a:t> </a:t>
            </a:r>
            <a:r>
              <a:rPr lang="en-GB" sz="2400" dirty="0"/>
              <a:t>Kindness and availability of speakers and </a:t>
            </a:r>
            <a:r>
              <a:rPr lang="en-GB" sz="2400" dirty="0" smtClean="0"/>
              <a:t>organizers</a:t>
            </a:r>
          </a:p>
          <a:p>
            <a:r>
              <a:rPr lang="en-GB" sz="2400" dirty="0"/>
              <a:t>The initiative to bring together people that are both researchers and </a:t>
            </a:r>
            <a:r>
              <a:rPr lang="en-GB" sz="2400" dirty="0" smtClean="0"/>
              <a:t>practitioners</a:t>
            </a:r>
          </a:p>
          <a:p>
            <a:r>
              <a:rPr lang="en-GB" sz="2400" dirty="0"/>
              <a:t>The research speed-dating </a:t>
            </a:r>
            <a:r>
              <a:rPr lang="en-GB" sz="2400" dirty="0" smtClean="0"/>
              <a:t>exercise</a:t>
            </a:r>
          </a:p>
          <a:p>
            <a:r>
              <a:rPr lang="en-GB" sz="2400" dirty="0"/>
              <a:t>The networking: people, drinks, experiences.</a:t>
            </a:r>
          </a:p>
          <a:p>
            <a:r>
              <a:rPr lang="en-GB" sz="2400" dirty="0"/>
              <a:t>Getting to know people; getting feedback for my research; everything was perfectly organized; the schedule was filled but still there was enough time to </a:t>
            </a:r>
            <a:r>
              <a:rPr lang="en-GB" sz="2400" dirty="0" smtClean="0"/>
              <a:t>relax</a:t>
            </a:r>
          </a:p>
          <a:p>
            <a:r>
              <a:rPr lang="en-GB" sz="2400" dirty="0"/>
              <a:t>The content and roll out was fantastic. The mix of experts and participants was good. The food was </a:t>
            </a:r>
            <a:r>
              <a:rPr lang="en-GB" sz="2400" dirty="0" smtClean="0"/>
              <a:t>great. </a:t>
            </a:r>
            <a:endParaRPr lang="fi-FI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321280"/>
            <a:ext cx="2708390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282621"/>
            <a:ext cx="1708570" cy="19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31" y="150680"/>
            <a:ext cx="1213956" cy="1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b="1" dirty="0"/>
          </a:p>
          <a:p>
            <a:pPr algn="ctr">
              <a:spcBef>
                <a:spcPct val="0"/>
              </a:spcBef>
              <a:buNone/>
            </a:pPr>
            <a:r>
              <a:rPr lang="pt-PT" altLang="pt-PT" b="1" dirty="0"/>
              <a:t>EVALUATION BY THE PARTICIPANTS</a:t>
            </a:r>
          </a:p>
          <a:p>
            <a:pPr marL="0" indent="0">
              <a:buNone/>
            </a:pPr>
            <a:r>
              <a:rPr lang="fi-FI" sz="2600" b="1" dirty="0" smtClean="0"/>
              <a:t>Positive aspects</a:t>
            </a:r>
          </a:p>
          <a:p>
            <a:r>
              <a:rPr lang="fi-FI" sz="2600" dirty="0" smtClean="0"/>
              <a:t> </a:t>
            </a:r>
            <a:r>
              <a:rPr lang="en-GB" sz="2400" dirty="0"/>
              <a:t>getting to know young academics / likeminded people in Europe in the same or similar </a:t>
            </a:r>
            <a:r>
              <a:rPr lang="en-GB" sz="2400" dirty="0" smtClean="0"/>
              <a:t>disciplines</a:t>
            </a:r>
          </a:p>
          <a:p>
            <a:r>
              <a:rPr lang="en-GB" sz="2400" dirty="0"/>
              <a:t>getting feedback from leading (senior) scholars in the field. </a:t>
            </a:r>
          </a:p>
          <a:p>
            <a:r>
              <a:rPr lang="en-GB" sz="2400" dirty="0"/>
              <a:t>The organisers were incredibly friendly and </a:t>
            </a:r>
            <a:r>
              <a:rPr lang="en-GB" sz="2400" dirty="0" smtClean="0"/>
              <a:t>professional. </a:t>
            </a:r>
            <a:r>
              <a:rPr lang="en-GB" sz="2400" dirty="0"/>
              <a:t>They did a great job of creating a relaxed and productive atmosphere for the week.  </a:t>
            </a:r>
          </a:p>
          <a:p>
            <a:r>
              <a:rPr lang="en-GB" sz="2400" dirty="0"/>
              <a:t>Interesting discussions with senior and junior academics, great developmental sessions on the R&amp;R process and diary </a:t>
            </a:r>
            <a:r>
              <a:rPr lang="en-GB" sz="2400" dirty="0" smtClean="0"/>
              <a:t>studies</a:t>
            </a:r>
          </a:p>
          <a:p>
            <a:r>
              <a:rPr lang="en-GB" sz="2400" dirty="0"/>
              <a:t>The positive feedback from my colleagues and academics and the ability to network and talk to young academics in similar situation as me. </a:t>
            </a:r>
          </a:p>
          <a:p>
            <a:endParaRPr lang="fi-FI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321280"/>
            <a:ext cx="2708390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282621"/>
            <a:ext cx="1708570" cy="19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31" y="150680"/>
            <a:ext cx="1213956" cy="1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b="1" dirty="0"/>
          </a:p>
          <a:p>
            <a:pPr algn="ctr">
              <a:spcBef>
                <a:spcPct val="0"/>
              </a:spcBef>
              <a:buNone/>
            </a:pPr>
            <a:r>
              <a:rPr lang="pt-PT" altLang="pt-PT" b="1" dirty="0"/>
              <a:t>EVALUATION BY THE PARTICIPANTS</a:t>
            </a:r>
          </a:p>
          <a:p>
            <a:pPr marL="0" indent="0">
              <a:buNone/>
            </a:pPr>
            <a:r>
              <a:rPr lang="fi-FI" sz="2600" b="1" dirty="0" smtClean="0"/>
              <a:t>Room for improvement</a:t>
            </a:r>
          </a:p>
          <a:p>
            <a:r>
              <a:rPr lang="en-GB" sz="2400" dirty="0" smtClean="0"/>
              <a:t>Match PhD students and early career researchers for some activities</a:t>
            </a:r>
          </a:p>
          <a:p>
            <a:r>
              <a:rPr lang="en-GB" sz="2400" dirty="0" smtClean="0"/>
              <a:t>More in-depth research methods where possible</a:t>
            </a:r>
          </a:p>
          <a:p>
            <a:r>
              <a:rPr lang="en-GB" sz="2400" dirty="0"/>
              <a:t>Have more formal “sharing time” and feedback sessions, not necessary with people with similar research </a:t>
            </a:r>
            <a:r>
              <a:rPr lang="en-GB" sz="2400" dirty="0" smtClean="0"/>
              <a:t>topics</a:t>
            </a:r>
            <a:endParaRPr lang="en-GB" sz="2400" dirty="0"/>
          </a:p>
          <a:p>
            <a:r>
              <a:rPr lang="en-GB" sz="2400" dirty="0" smtClean="0"/>
              <a:t>One less session per day or longer lunch</a:t>
            </a:r>
          </a:p>
          <a:p>
            <a:r>
              <a:rPr lang="en-GB" sz="2400" dirty="0" smtClean="0"/>
              <a:t>A </a:t>
            </a:r>
            <a:r>
              <a:rPr lang="en-GB" sz="2400" dirty="0"/>
              <a:t>session on building a coherent research identity could have been beneficial. </a:t>
            </a:r>
          </a:p>
          <a:p>
            <a:r>
              <a:rPr lang="en-GB" sz="2400" dirty="0" smtClean="0"/>
              <a:t>More time in roundtable discussions, possibly categorise them by theory, methods and analysis </a:t>
            </a:r>
            <a:endParaRPr lang="en-GB" sz="2400" dirty="0"/>
          </a:p>
          <a:p>
            <a:endParaRPr lang="fi-FI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321280"/>
            <a:ext cx="2708390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282621"/>
            <a:ext cx="1708570" cy="19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31" y="150680"/>
            <a:ext cx="1213956" cy="1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endParaRPr lang="en-GB" b="1" dirty="0"/>
          </a:p>
          <a:p>
            <a:pPr algn="ctr">
              <a:spcBef>
                <a:spcPct val="0"/>
              </a:spcBef>
              <a:buNone/>
            </a:pPr>
            <a:endParaRPr lang="en-US" altLang="pt-PT" b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pt-PT" sz="3200" b="1" dirty="0">
                <a:solidFill>
                  <a:srgbClr val="002060"/>
                </a:solidFill>
              </a:rPr>
              <a:t>5</a:t>
            </a:r>
            <a:r>
              <a:rPr lang="en-US" altLang="pt-PT" sz="3200" b="1" baseline="30000" dirty="0">
                <a:solidFill>
                  <a:srgbClr val="002060"/>
                </a:solidFill>
              </a:rPr>
              <a:t>th </a:t>
            </a:r>
            <a:r>
              <a:rPr lang="en-US" altLang="pt-PT" sz="3200" b="1" dirty="0">
                <a:solidFill>
                  <a:srgbClr val="002060"/>
                </a:solidFill>
              </a:rPr>
              <a:t>EAWOP EARLY CAREER SUMMER SCHOOL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pt-PT" sz="3200" b="1" dirty="0">
                <a:solidFill>
                  <a:srgbClr val="002060"/>
                </a:solidFill>
              </a:rPr>
              <a:t>12</a:t>
            </a:r>
            <a:r>
              <a:rPr lang="en-US" altLang="pt-PT" sz="3200" b="1" baseline="30000" dirty="0">
                <a:solidFill>
                  <a:srgbClr val="002060"/>
                </a:solidFill>
              </a:rPr>
              <a:t>st</a:t>
            </a:r>
            <a:r>
              <a:rPr lang="en-US" altLang="pt-PT" sz="3200" b="1" dirty="0">
                <a:solidFill>
                  <a:srgbClr val="002060"/>
                </a:solidFill>
              </a:rPr>
              <a:t> – 16</a:t>
            </a:r>
            <a:r>
              <a:rPr lang="en-US" altLang="pt-PT" sz="3200" b="1" baseline="30000" dirty="0">
                <a:solidFill>
                  <a:srgbClr val="002060"/>
                </a:solidFill>
              </a:rPr>
              <a:t>th</a:t>
            </a:r>
            <a:r>
              <a:rPr lang="en-US" altLang="pt-PT" sz="3200" b="1" dirty="0">
                <a:solidFill>
                  <a:srgbClr val="002060"/>
                </a:solidFill>
              </a:rPr>
              <a:t> September 2016,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pt-PT" sz="3200" b="1" dirty="0">
                <a:solidFill>
                  <a:srgbClr val="002060"/>
                </a:solidFill>
              </a:rPr>
              <a:t>Aston University, Birmingham, UK</a:t>
            </a:r>
          </a:p>
          <a:p>
            <a:pPr algn="ctr">
              <a:spcBef>
                <a:spcPct val="0"/>
              </a:spcBef>
              <a:buNone/>
            </a:pPr>
            <a:endParaRPr lang="en-US" altLang="pt-PT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13" y="321280"/>
            <a:ext cx="2923468" cy="128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4" y="436585"/>
            <a:ext cx="2170345" cy="19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15" y="77079"/>
            <a:ext cx="2349520" cy="34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Participants</a:t>
            </a:r>
          </a:p>
          <a:p>
            <a:pPr algn="ctr"/>
            <a:r>
              <a:rPr lang="en-US" dirty="0"/>
              <a:t>33 researchers were selected from 14 countries</a:t>
            </a: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321280"/>
            <a:ext cx="2708390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282621"/>
            <a:ext cx="1708570" cy="19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44" y="436585"/>
            <a:ext cx="1213956" cy="1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utazzma.hu/wp-content/uploads/2014/03/shutterstock_92325316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33" y="3311554"/>
            <a:ext cx="3814762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Invited Senior Scholars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latin typeface="Cambria" panose="02040503050406030204" pitchFamily="18" charset="0"/>
              </a:rPr>
              <a:t>Professor Russell </a:t>
            </a:r>
            <a:r>
              <a:rPr lang="en-GB" sz="1400" b="1" dirty="0" err="1">
                <a:latin typeface="Cambria" panose="02040503050406030204" pitchFamily="18" charset="0"/>
              </a:rPr>
              <a:t>Cropanzano</a:t>
            </a:r>
            <a:r>
              <a:rPr lang="en-GB" sz="1400" b="1" dirty="0">
                <a:latin typeface="Cambria" panose="02040503050406030204" pitchFamily="18" charset="0"/>
              </a:rPr>
              <a:t>       Professor Neal </a:t>
            </a:r>
            <a:r>
              <a:rPr lang="en-GB" sz="1400" b="1" dirty="0" err="1">
                <a:latin typeface="Cambria" panose="02040503050406030204" pitchFamily="18" charset="0"/>
              </a:rPr>
              <a:t>Ashkanasy</a:t>
            </a:r>
            <a:r>
              <a:rPr lang="en-GB" sz="1400" b="1" dirty="0">
                <a:latin typeface="Cambria" panose="02040503050406030204" pitchFamily="18" charset="0"/>
              </a:rPr>
              <a:t>                     Professor Richard Crisp                Professor Sandra </a:t>
            </a:r>
            <a:r>
              <a:rPr lang="en-GB" sz="1400" b="1" dirty="0" err="1">
                <a:latin typeface="Cambria" panose="02040503050406030204" pitchFamily="18" charset="0"/>
              </a:rPr>
              <a:t>Ohly</a:t>
            </a:r>
            <a:endParaRPr lang="en-GB" sz="14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ambria" panose="02040503050406030204" pitchFamily="18" charset="0"/>
              </a:rPr>
              <a:t>University of Colorado, US	                          The University of Queensland, Australia	          Aston University, UK		</a:t>
            </a:r>
            <a:r>
              <a:rPr lang="en-GB" sz="1400" dirty="0">
                <a:latin typeface="Cambria" panose="02040503050406030204" pitchFamily="18" charset="0"/>
              </a:rPr>
              <a:t>Kassel University, </a:t>
            </a:r>
            <a:r>
              <a:rPr lang="en-GB" sz="1200" dirty="0">
                <a:latin typeface="Cambria" panose="02040503050406030204" pitchFamily="18" charset="0"/>
              </a:rPr>
              <a:t> </a:t>
            </a:r>
            <a:r>
              <a:rPr lang="en-GB" sz="1200" dirty="0" err="1">
                <a:latin typeface="Cambria" panose="02040503050406030204" pitchFamily="18" charset="0"/>
              </a:rPr>
              <a:t>Geremany</a:t>
            </a:r>
            <a:endParaRPr lang="en-GB" sz="1200" b="1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321280"/>
            <a:ext cx="2708390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282621"/>
            <a:ext cx="1708570" cy="19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44" y="436585"/>
            <a:ext cx="1213956" cy="1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955" y="2931096"/>
            <a:ext cx="1633642" cy="1633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558" y="2920864"/>
            <a:ext cx="1442684" cy="1731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6068" y="2989819"/>
            <a:ext cx="1202210" cy="1728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1438" y="3080634"/>
            <a:ext cx="2134936" cy="14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931" y="3287502"/>
            <a:ext cx="1362269" cy="2043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321280"/>
            <a:ext cx="2708390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282621"/>
            <a:ext cx="1708570" cy="19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44" y="436585"/>
            <a:ext cx="1213956" cy="1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5283" y="2480935"/>
            <a:ext cx="1131674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Invited Senior Scholars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r>
              <a:rPr lang="en-GB" sz="1600" b="1" dirty="0">
                <a:latin typeface="Cambria" panose="02040503050406030204" pitchFamily="18" charset="0"/>
              </a:rPr>
              <a:t>Professor </a:t>
            </a:r>
            <a:r>
              <a:rPr lang="en-GB" sz="1600" b="1" dirty="0" err="1">
                <a:latin typeface="Cambria" panose="02040503050406030204" pitchFamily="18" charset="0"/>
              </a:rPr>
              <a:t>Daan</a:t>
            </a:r>
            <a:r>
              <a:rPr lang="en-GB" sz="1600" b="1" dirty="0">
                <a:latin typeface="Cambria" panose="02040503050406030204" pitchFamily="18" charset="0"/>
              </a:rPr>
              <a:t> van </a:t>
            </a:r>
            <a:r>
              <a:rPr lang="en-GB" sz="1600" b="1" dirty="0" err="1">
                <a:latin typeface="Cambria" panose="02040503050406030204" pitchFamily="18" charset="0"/>
              </a:rPr>
              <a:t>Knippenberg</a:t>
            </a:r>
            <a:r>
              <a:rPr lang="en-GB" sz="1600" b="1" dirty="0">
                <a:latin typeface="Cambria" panose="02040503050406030204" pitchFamily="18" charset="0"/>
              </a:rPr>
              <a:t>         Professor Ute </a:t>
            </a:r>
            <a:r>
              <a:rPr lang="en-GB" sz="1600" b="1" dirty="0" err="1">
                <a:latin typeface="Cambria" panose="02040503050406030204" pitchFamily="18" charset="0"/>
              </a:rPr>
              <a:t>Hulsheger</a:t>
            </a:r>
            <a:r>
              <a:rPr lang="en-GB" sz="1600" b="1" dirty="0">
                <a:latin typeface="Cambria" panose="02040503050406030204" pitchFamily="18" charset="0"/>
              </a:rPr>
              <a:t>              Professor Ute Stephan      Professor Jeremy Dawson </a:t>
            </a:r>
          </a:p>
          <a:p>
            <a:r>
              <a:rPr lang="en-GB" sz="1400" dirty="0">
                <a:latin typeface="Cambria" panose="02040503050406030204" pitchFamily="18" charset="0"/>
              </a:rPr>
              <a:t>Erasmus University, Netherlands                        Maastricht University, Netherlands               Aston University, UK                 University of Sheffield, UK</a:t>
            </a:r>
            <a:r>
              <a:rPr lang="en-GB" dirty="0"/>
              <a:t> </a:t>
            </a:r>
            <a:endParaRPr lang="en-GB" b="1" dirty="0">
              <a:latin typeface="Cambria" panose="02040503050406030204" pitchFamily="18" charset="0"/>
            </a:endParaRP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329" y="3287502"/>
            <a:ext cx="1701030" cy="2079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916" y="3349706"/>
            <a:ext cx="1323975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7024" y="3287502"/>
            <a:ext cx="1339151" cy="20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Senior Scholars</a:t>
            </a:r>
          </a:p>
          <a:p>
            <a:pPr algn="ctr"/>
            <a:r>
              <a:rPr lang="en-US" dirty="0"/>
              <a:t>A practitioner perspective was provided by Professor Fiona Patterson</a:t>
            </a:r>
          </a:p>
          <a:p>
            <a:pPr algn="ctr"/>
            <a:r>
              <a:rPr lang="en-US" sz="2400" i="1" dirty="0"/>
              <a:t>Founder of the Work Psychology Group, UK</a:t>
            </a:r>
          </a:p>
          <a:p>
            <a:pPr algn="ctr"/>
            <a:r>
              <a:rPr lang="en-US" sz="2400" i="1" dirty="0"/>
              <a:t>Researcher at Cambridge University</a:t>
            </a:r>
          </a:p>
          <a:p>
            <a:pPr algn="ctr"/>
            <a:r>
              <a:rPr lang="en-US" sz="2400" i="1" dirty="0"/>
              <a:t>Visiting professor at City University, London, UK</a:t>
            </a:r>
            <a:endParaRPr lang="en-GB" sz="2400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321280"/>
            <a:ext cx="2708390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282621"/>
            <a:ext cx="1708570" cy="19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44" y="436585"/>
            <a:ext cx="1213956" cy="1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95" y="3473709"/>
            <a:ext cx="1708798" cy="2563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2206" y="4887296"/>
            <a:ext cx="3368740" cy="1347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1423" y="5293458"/>
            <a:ext cx="2307608" cy="883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1768" y="4990321"/>
            <a:ext cx="1674943" cy="16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Summer School Activities</a:t>
            </a:r>
          </a:p>
          <a:p>
            <a:r>
              <a:rPr lang="fi-FI" sz="2600" dirty="0"/>
              <a:t>Two keynotes by Professors Cropanzano &amp; Ashkanasy</a:t>
            </a:r>
          </a:p>
          <a:p>
            <a:r>
              <a:rPr lang="fi-FI" sz="2600" dirty="0"/>
              <a:t>Roundtable discussions</a:t>
            </a:r>
          </a:p>
          <a:p>
            <a:r>
              <a:rPr lang="fi-FI" sz="2600" dirty="0"/>
              <a:t>Research methods clinics</a:t>
            </a:r>
          </a:p>
          <a:p>
            <a:r>
              <a:rPr lang="fi-FI" sz="2600" dirty="0"/>
              <a:t>Career management sessions</a:t>
            </a:r>
          </a:p>
          <a:p>
            <a:r>
              <a:rPr lang="fi-FI" sz="2600" dirty="0"/>
              <a:t>Skills workshops on publishing and the R&amp;R process</a:t>
            </a:r>
          </a:p>
          <a:p>
            <a:r>
              <a:rPr lang="fi-FI" sz="2600" dirty="0"/>
              <a:t>Meet the practitioners session</a:t>
            </a:r>
          </a:p>
          <a:p>
            <a:r>
              <a:rPr lang="fi-FI" sz="2600" dirty="0"/>
              <a:t>Networking </a:t>
            </a:r>
          </a:p>
          <a:p>
            <a:r>
              <a:rPr lang="fi-FI" sz="2600" dirty="0"/>
              <a:t>Poster session </a:t>
            </a:r>
            <a:endParaRPr lang="fi-FI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321280"/>
            <a:ext cx="2708390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282621"/>
            <a:ext cx="1708570" cy="19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44" y="436585"/>
            <a:ext cx="1213956" cy="1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Social Programme</a:t>
            </a:r>
          </a:p>
          <a:p>
            <a:pPr algn="ctr"/>
            <a:r>
              <a:rPr lang="en-US" dirty="0"/>
              <a:t>Meals out and about across Birmingham</a:t>
            </a:r>
          </a:p>
          <a:p>
            <a:pPr algn="ctr"/>
            <a:r>
              <a:rPr lang="en-US" b="1" dirty="0"/>
              <a:t>Dinner by the canals</a:t>
            </a:r>
          </a:p>
          <a:p>
            <a:pPr algn="ctr"/>
            <a:r>
              <a:rPr lang="en-US" b="1" dirty="0"/>
              <a:t>A spicy curry</a:t>
            </a:r>
          </a:p>
          <a:p>
            <a:pPr algn="ctr"/>
            <a:r>
              <a:rPr lang="en-US" b="1" dirty="0"/>
              <a:t>On campus catering at Aston</a:t>
            </a: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321280"/>
            <a:ext cx="2708390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282621"/>
            <a:ext cx="1708570" cy="19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44" y="436585"/>
            <a:ext cx="1213956" cy="1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053" y="3279904"/>
            <a:ext cx="3039756" cy="2171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073" y="3394204"/>
            <a:ext cx="2940656" cy="184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223" y="4840447"/>
            <a:ext cx="2718872" cy="19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Social activities</a:t>
            </a:r>
          </a:p>
          <a:p>
            <a:pPr algn="ctr"/>
            <a:r>
              <a:rPr lang="en-US" dirty="0"/>
              <a:t>Delegates took part in an interactive game where they had to escape from a virtual room – here are some of them just </a:t>
            </a:r>
            <a:r>
              <a:rPr lang="en-US" dirty="0" smtClean="0"/>
              <a:t>after!</a:t>
            </a: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321280"/>
            <a:ext cx="2708390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282621"/>
            <a:ext cx="1708570" cy="19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44" y="436585"/>
            <a:ext cx="1213956" cy="1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450" y="3745445"/>
            <a:ext cx="4120210" cy="3072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910" y="3692546"/>
            <a:ext cx="4191136" cy="31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Programme</a:t>
            </a:r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321280"/>
            <a:ext cx="2708390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30" y="282621"/>
            <a:ext cx="1708570" cy="19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10" y="38320"/>
            <a:ext cx="1213956" cy="1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34006"/>
              </p:ext>
            </p:extLst>
          </p:nvPr>
        </p:nvGraphicFramePr>
        <p:xfrm>
          <a:off x="2211148" y="2616708"/>
          <a:ext cx="7501255" cy="4116959"/>
        </p:xfrm>
        <a:graphic>
          <a:graphicData uri="http://schemas.openxmlformats.org/drawingml/2006/table">
            <a:tbl>
              <a:tblPr firstRow="1" firstCol="1" bandRow="1"/>
              <a:tblGrid>
                <a:gridCol w="1499870">
                  <a:extLst>
                    <a:ext uri="{9D8B030D-6E8A-4147-A177-3AD203B41FA5}">
                      <a16:colId xmlns:a16="http://schemas.microsoft.com/office/drawing/2014/main" xmlns="" val="3267099833"/>
                    </a:ext>
                  </a:extLst>
                </a:gridCol>
                <a:gridCol w="1499870">
                  <a:extLst>
                    <a:ext uri="{9D8B030D-6E8A-4147-A177-3AD203B41FA5}">
                      <a16:colId xmlns:a16="http://schemas.microsoft.com/office/drawing/2014/main" xmlns="" val="1530763106"/>
                    </a:ext>
                  </a:extLst>
                </a:gridCol>
                <a:gridCol w="1500505">
                  <a:extLst>
                    <a:ext uri="{9D8B030D-6E8A-4147-A177-3AD203B41FA5}">
                      <a16:colId xmlns:a16="http://schemas.microsoft.com/office/drawing/2014/main" xmlns="" val="3708296515"/>
                    </a:ext>
                  </a:extLst>
                </a:gridCol>
                <a:gridCol w="1500505">
                  <a:extLst>
                    <a:ext uri="{9D8B030D-6E8A-4147-A177-3AD203B41FA5}">
                      <a16:colId xmlns:a16="http://schemas.microsoft.com/office/drawing/2014/main" xmlns="" val="746215299"/>
                    </a:ext>
                  </a:extLst>
                </a:gridCol>
                <a:gridCol w="1500505">
                  <a:extLst>
                    <a:ext uri="{9D8B030D-6E8A-4147-A177-3AD203B41FA5}">
                      <a16:colId xmlns:a16="http://schemas.microsoft.com/office/drawing/2014/main" xmlns="" val="3792992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7595016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Breakfast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Breakfast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Breakfast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Breakfast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11239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Keynote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Methods Clinic - 1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Keynote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Methods Clinic –2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25131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 Break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 Break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 Break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 Break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5847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speed dating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Roundtables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(Working Paper – Part 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Roundtables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(Working Paper – Part 2)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 Workshop 3 (Funding)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42728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11137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22573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Panel Discussion (Publishing)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25371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 Workshop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 &amp; Resubmit process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 Workshop 2 (Mentoring)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Networking &amp; Conclusion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19908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Arrival &amp; Registration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Departure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6283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 Break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 Break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 Break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4130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Career Management (Navigating your academic career)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Session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(Prize awarded)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 the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Practitioners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5001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activity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5647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 Reception &amp; Opening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37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110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3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7&quot;&gt;&lt;/object&gt;&lt;object type=&quot;2&quot; unique_id=&quot;10008&quot;&gt;&lt;object type=&quot;3&quot; unique_id=&quot;10010&quot;&gt;&lt;property id=&quot;20148&quot; value=&quot;5&quot;/&gt;&lt;property id=&quot;20300&quot; value=&quot;Slide 1&quot;/&gt;&lt;property id=&quot;20307&quot; value=&quot;258&quot;/&gt;&lt;/object&gt;&lt;object type=&quot;3&quot; unique_id=&quot;10040&quot;&gt;&lt;property id=&quot;20148&quot; value=&quot;5&quot;/&gt;&lt;property id=&quot;20300&quot; value=&quot;Slide 2&quot;/&gt;&lt;property id=&quot;20307&quot; value=&quot;259&quot;/&gt;&lt;/object&gt;&lt;object type=&quot;3&quot; unique_id=&quot;10042&quot;&gt;&lt;property id=&quot;20148&quot; value=&quot;5&quot;/&gt;&lt;property id=&quot;20300&quot; value=&quot;Slide 3&quot;/&gt;&lt;property id=&quot;20307&quot; value=&quot;262&quot;/&gt;&lt;/object&gt;&lt;object type=&quot;3&quot; unique_id=&quot;10043&quot;&gt;&lt;property id=&quot;20148&quot; value=&quot;5&quot;/&gt;&lt;property id=&quot;20300&quot; value=&quot;Slide 4&quot;/&gt;&lt;property id=&quot;20307&quot; value=&quot;263&quot;/&gt;&lt;/object&gt;&lt;object type=&quot;3&quot; unique_id=&quot;10044&quot;&gt;&lt;property id=&quot;20148&quot; value=&quot;5&quot;/&gt;&lt;property id=&quot;20300&quot; value=&quot;Slide 5&quot;/&gt;&lt;property id=&quot;20307&quot; value=&quot;264&quot;/&gt;&lt;/object&gt;&lt;object type=&quot;3&quot; unique_id=&quot;10045&quot;&gt;&lt;property id=&quot;20148&quot; value=&quot;5&quot;/&gt;&lt;property id=&quot;20300&quot; value=&quot;Slide 6&quot;/&gt;&lt;property id=&quot;20307&quot; value=&quot;265&quot;/&gt;&lt;/object&gt;&lt;object type=&quot;3&quot; unique_id=&quot;10046&quot;&gt;&lt;property id=&quot;20148&quot; value=&quot;5&quot;/&gt;&lt;property id=&quot;20300&quot; value=&quot;Slide 7&quot;/&gt;&lt;property id=&quot;20307&quot; value=&quot;266&quot;/&gt;&lt;/object&gt;&lt;object type=&quot;3&quot; unique_id=&quot;10047&quot;&gt;&lt;property id=&quot;20148&quot; value=&quot;5&quot;/&gt;&lt;property id=&quot;20300&quot; value=&quot;Slide 8&quot;/&gt;&lt;property id=&quot;20307&quot; value=&quot;267&quot;/&gt;&lt;/object&gt;&lt;object type=&quot;3&quot; unique_id=&quot;10048&quot;&gt;&lt;property id=&quot;20148&quot; value=&quot;5&quot;/&gt;&lt;property id=&quot;20300&quot; value=&quot;Slide 9&quot;/&gt;&lt;property id=&quot;20307&quot; value=&quot;268&quot;/&gt;&lt;/object&gt;&lt;object type=&quot;3&quot; unique_id=&quot;10175&quot;&gt;&lt;property id=&quot;20148&quot; value=&quot;5&quot;/&gt;&lt;property id=&quot;20300&quot; value=&quot;Slide 10&quot;/&gt;&lt;property id=&quot;20307&quot; value=&quot;270&quot;/&gt;&lt;/object&gt;&lt;object type=&quot;3&quot; unique_id=&quot;10176&quot;&gt;&lt;property id=&quot;20148&quot; value=&quot;5&quot;/&gt;&lt;property id=&quot;20300&quot; value=&quot;Slide 11&quot;/&gt;&lt;property id=&quot;20307&quot; value=&quot;271&quot;/&gt;&lt;/object&gt;&lt;object type=&quot;3&quot; unique_id=&quot;10177&quot;&gt;&lt;property id=&quot;20148&quot; value=&quot;5&quot;/&gt;&lt;property id=&quot;20300&quot; value=&quot;Slide 12&quot;/&gt;&lt;property id=&quot;20307&quot; value=&quot;272&quot;/&gt;&lt;/object&gt;&lt;object type=&quot;3&quot; unique_id=&quot;10241&quot;&gt;&lt;property id=&quot;20148&quot; value=&quot;5&quot;/&gt;&lt;property id=&quot;20300&quot; value=&quot;Slide 13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584</Words>
  <Application>Microsoft Office PowerPoint</Application>
  <PresentationFormat>Widescreen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Legood, Alison</dc:creator>
  <cp:lastModifiedBy>Ruohomäki Virpi</cp:lastModifiedBy>
  <cp:revision>18</cp:revision>
  <cp:lastPrinted>2016-10-11T06:33:15Z</cp:lastPrinted>
  <dcterms:created xsi:type="dcterms:W3CDTF">2016-09-12T11:46:59Z</dcterms:created>
  <dcterms:modified xsi:type="dcterms:W3CDTF">2016-10-11T06:35:19Z</dcterms:modified>
</cp:coreProperties>
</file>